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9" r:id="rId4"/>
    <p:sldId id="300" r:id="rId5"/>
    <p:sldId id="298" r:id="rId6"/>
    <p:sldId id="274" r:id="rId7"/>
    <p:sldId id="273" r:id="rId8"/>
    <p:sldId id="275" r:id="rId9"/>
    <p:sldId id="267" r:id="rId10"/>
    <p:sldId id="260" r:id="rId11"/>
    <p:sldId id="303" r:id="rId12"/>
    <p:sldId id="266" r:id="rId13"/>
    <p:sldId id="262" r:id="rId14"/>
    <p:sldId id="261" r:id="rId15"/>
    <p:sldId id="305" r:id="rId16"/>
    <p:sldId id="302" r:id="rId17"/>
    <p:sldId id="263" r:id="rId18"/>
    <p:sldId id="264" r:id="rId19"/>
    <p:sldId id="306" r:id="rId20"/>
    <p:sldId id="30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BF4E-A50B-4C5A-8250-96425CEBB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9A4E3B-CD61-410A-8769-E321A99B4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085CF-5401-47C1-80BC-9F433BB9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21FB2-5D10-44BD-8797-2918FDFB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B9319-FC7E-448A-B2E2-7160B398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2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EC74E-0CB5-4CDC-B476-C7B5CB96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FFDE-7370-4539-8F83-5253E75E3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B4757-9AE2-442F-B10C-382B14379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BA360-453E-4FE6-8510-609B9071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619C0-83F4-4347-81A3-2E37C258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8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B833-0433-44A3-8801-C6C56D915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D182E-95FA-48BF-99D1-E4070FA76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BF4D4-0EDE-4E42-AEE5-FD1A7C765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338E3-90A4-404B-A075-84822B2B6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570BD-6277-4574-A135-08A210A7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7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DC54-EA1F-4D74-ACC2-D8A94C06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CD509-C31F-4D79-9BF5-ED14943AB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199DB-3A50-4493-B792-050455D6C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56E88-15DC-4758-A224-0B5107A92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F21D1-C19D-472C-9CAD-4D31B6FE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956CB-C877-466C-A739-F7CD3347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7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B1AA-4F40-4C11-A7FE-CF85B161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F2682-DA07-4203-8A8D-2262C6348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57A02-D175-4D1B-BB9E-4F4F2FF68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262BB1-8756-4B6A-9E7D-5D6402097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60F6DB-F3C7-4599-9FD5-FBFFBEBEEF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C6A58C-D661-4AA7-99D2-28D77590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57E7CD-13DE-4742-B2DF-B222DA02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36454-CFD3-4459-B53A-0F1B7E07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9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DD4CC-1547-4384-98C5-BB4025DC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F374A-5367-4F17-BB74-BABDA66A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602B4-CE8B-48CB-8DE0-6B88EA58F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66C5E-7AD0-4C51-8FD5-1C84781B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13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506689-3E7D-4142-B7F1-1BA4FBE9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F31ABB-8D64-4F2D-B50E-7D9BC2CB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5500C-D9CD-425D-AF55-A0BA35547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5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9064-E1E7-430A-A5B4-81B1A48A0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AFEE0-ECD7-4D55-9A32-BDA5B580D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93C8D-E9B3-46F3-BD60-4765EB62D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FD242-C1AD-4C9B-A916-BD6A107F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F92B0-30C2-4D33-AAD6-786193C5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C4C57-C860-4450-BFE5-B0F55EA9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9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CAEB-A659-424D-82DC-45C5ABEF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F51D6-6314-4FFD-AE20-7370068AC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0099B-0905-4A44-A6BE-907AFED37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856C2-89BD-44A4-8212-B5A58AFB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9D486-9F7C-4BF2-9119-CDDE1B0D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48F1F-7B9D-4BC1-9BD6-76E1F39A6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4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AA719-CC6D-47F6-A62F-10D73423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93670-499E-4241-ACFE-028210FB8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EBB62-58D8-48BC-B9BE-D860469B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9E482-37C1-473B-8D3A-80D45647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4E1FD-E4A5-4A7F-A3A1-33367146C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4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B8A285-B00C-4D2D-915D-AAC5AA1CE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AD67C9-B160-4593-A438-62579C514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E8082-9A21-46F1-91D8-B8189DBF9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801D-FB09-42AB-94D0-F49585738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B0F0E-06EA-44DB-B5A1-4985EAC7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1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26E757-7978-4B4C-A762-581C021E1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2EA0D-55B4-45C3-8977-F945AFD6F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9816D-4447-4DC3-9A84-A657298C9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90498-E603-4666-BF76-784472AEEC7D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D8E97-28D5-4AA1-85D4-9E2D779DC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2BEC3-69F8-4FE1-A2D6-3F1BFD642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48030-5C47-4C14-86C7-F43FB82DD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8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cAzr0f99Mw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X8BXH3SJn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3BC02-B347-423C-8157-8F322B798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7 </a:t>
            </a:r>
          </a:p>
        </p:txBody>
      </p:sp>
    </p:spTree>
    <p:extLst>
      <p:ext uri="{BB962C8B-B14F-4D97-AF65-F5344CB8AC3E}">
        <p14:creationId xmlns:p14="http://schemas.microsoft.com/office/powerpoint/2010/main" val="153801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D8CC-F5B7-43F2-A22B-C87457AB0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 and race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03DD2-7F52-4A70-9865-B2689A55E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sz="4000" dirty="0"/>
              <a:t>Discourses </a:t>
            </a:r>
          </a:p>
          <a:p>
            <a:pPr>
              <a:buFontTx/>
              <a:buChar char="-"/>
            </a:pPr>
            <a:r>
              <a:rPr lang="en-US" sz="4000" dirty="0"/>
              <a:t>Race as a discourse </a:t>
            </a:r>
          </a:p>
          <a:p>
            <a:pPr>
              <a:buFontTx/>
              <a:buChar char="-"/>
            </a:pPr>
            <a:r>
              <a:rPr lang="en-US" sz="4000" dirty="0"/>
              <a:t>Racism: prejudice + discrimination </a:t>
            </a:r>
          </a:p>
          <a:p>
            <a:pPr>
              <a:buFontTx/>
              <a:buChar char="-"/>
            </a:pPr>
            <a:r>
              <a:rPr lang="en-US" sz="4000" dirty="0"/>
              <a:t>Definition of “race”</a:t>
            </a:r>
          </a:p>
          <a:p>
            <a:pPr>
              <a:buFontTx/>
              <a:buChar char="-"/>
            </a:pPr>
            <a:r>
              <a:rPr lang="en-US" sz="4000" dirty="0"/>
              <a:t>What do geneticist explain about “race”?</a:t>
            </a:r>
          </a:p>
          <a:p>
            <a:pPr>
              <a:buFontTx/>
              <a:buChar char="-"/>
            </a:pPr>
            <a:r>
              <a:rPr lang="en-US" sz="4000" dirty="0"/>
              <a:t>Are some “races” are better suited for sports?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40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did pools became segregated since the 1930s?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Three reasons: </a:t>
            </a:r>
          </a:p>
          <a:p>
            <a:pPr marL="514350" indent="-514350">
              <a:buAutoNum type="arabicPeriod"/>
            </a:pPr>
            <a:r>
              <a:rPr lang="en-US" sz="2000" dirty="0"/>
              <a:t>From class division to racial divisions. 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“The Great Migration” – 1.3 Million African Americans moved to the north. 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European migration diminished.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From sanitation to leisure. </a:t>
            </a:r>
          </a:p>
          <a:p>
            <a:pPr marL="0" indent="0">
              <a:buNone/>
            </a:pPr>
            <a:r>
              <a:rPr lang="en-US" sz="2000" dirty="0"/>
              <a:t>2. integration and “erotization”. 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White women needed to be protected from black men.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Avoid white women-black male relationships</a:t>
            </a:r>
          </a:p>
          <a:p>
            <a:pPr marL="0" indent="0">
              <a:buNone/>
            </a:pPr>
            <a:r>
              <a:rPr lang="en-US" sz="2000" dirty="0"/>
              <a:t>3. Masculine rivalry. </a:t>
            </a:r>
          </a:p>
          <a:p>
            <a:pPr marL="0" indent="0">
              <a:buNone/>
            </a:pPr>
            <a:r>
              <a:rPr lang="en-US" sz="2000" dirty="0"/>
              <a:t>     1. White clerical workers versus black working class workers.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669" y="1115660"/>
            <a:ext cx="1930042" cy="19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9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pools became desegregated after 1950s, but…  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52866" y="2234044"/>
            <a:ext cx="4169140" cy="27743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13" y="2087788"/>
            <a:ext cx="4094451" cy="306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1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segregation - 1964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1428" y="1825625"/>
            <a:ext cx="488914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4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2566"/>
          </a:xfrm>
        </p:spPr>
        <p:txBody>
          <a:bodyPr/>
          <a:lstStyle/>
          <a:p>
            <a:r>
              <a:rPr lang="en-US" dirty="0"/>
              <a:t>Black women, chlorine and pools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67692"/>
            <a:ext cx="2479158" cy="49092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Straight hair as an standard of beauty.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https://www.wqxr.org/story/88529-why-many-black-women-wont-go-swimming/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836" t="14272" r="28626" b="23622"/>
          <a:stretch/>
        </p:blipFill>
        <p:spPr>
          <a:xfrm>
            <a:off x="3519378" y="969402"/>
            <a:ext cx="8681076" cy="509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Simone Manuel!!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79240" y="778703"/>
            <a:ext cx="2136775" cy="2136775"/>
          </a:xfrm>
          <a:prstGeom prst="rect">
            <a:avLst/>
          </a:prstGeom>
        </p:spPr>
      </p:pic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C00CF169-79CB-4E3E-9BE3-2F725936CA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9965" y="1568105"/>
            <a:ext cx="8938591" cy="502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18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Swim lessons help minority children break cycle.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https://edition.cnn.com/2012/05/10/us/cnnheroes-butts-josh-project/index.html</a:t>
            </a:r>
          </a:p>
        </p:txBody>
      </p:sp>
    </p:spTree>
    <p:extLst>
      <p:ext uri="{BB962C8B-B14F-4D97-AF65-F5344CB8AC3E}">
        <p14:creationId xmlns:p14="http://schemas.microsoft.com/office/powerpoint/2010/main" val="189290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2624" y="685800"/>
            <a:ext cx="8669399" cy="485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78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sports in USA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7807036" cy="4351338"/>
          </a:xfrm>
        </p:spPr>
        <p:txBody>
          <a:bodyPr>
            <a:normAutofit/>
          </a:bodyPr>
          <a:lstStyle/>
          <a:p>
            <a:r>
              <a:rPr lang="en-US" sz="3600" dirty="0"/>
              <a:t>16 BILLION dollar industry </a:t>
            </a:r>
          </a:p>
          <a:p>
            <a:r>
              <a:rPr lang="en-US" sz="3600" dirty="0"/>
              <a:t>NCAA has a monopoly over the “industry”</a:t>
            </a:r>
          </a:p>
          <a:p>
            <a:r>
              <a:rPr lang="en-US" sz="3600" dirty="0"/>
              <a:t>Very complex issue</a:t>
            </a:r>
          </a:p>
          <a:p>
            <a:r>
              <a:rPr lang="en-US" sz="3600" dirty="0"/>
              <a:t>Are we talking about the same situation? 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523" y="270668"/>
            <a:ext cx="3044119" cy="2025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522" y="2566553"/>
            <a:ext cx="3061609" cy="17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1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John </a:t>
            </a:r>
            <a:r>
              <a:rPr lang="es-CO" dirty="0" err="1"/>
              <a:t>Oliver’s</a:t>
            </a:r>
            <a:r>
              <a:rPr lang="es-CO" dirty="0"/>
              <a:t> Video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/>
              <a:t>Questions </a:t>
            </a:r>
          </a:p>
          <a:p>
            <a:pPr marL="342900" indent="-342900">
              <a:buAutoNum type="arabicPeriod"/>
            </a:pPr>
            <a:r>
              <a:rPr lang="en-US" sz="4000" dirty="0"/>
              <a:t>Is NCAA’s D1 a good or bad business? Explain </a:t>
            </a:r>
          </a:p>
          <a:p>
            <a:pPr marL="342900" indent="-342900">
              <a:buAutoNum type="arabicPeriod"/>
            </a:pPr>
            <a:r>
              <a:rPr lang="en-US" sz="4000" dirty="0"/>
              <a:t>Why is this idea of a amateurship in D1 polemical?</a:t>
            </a:r>
          </a:p>
          <a:p>
            <a:pPr marL="342900" indent="-342900">
              <a:buAutoNum type="arabicPeriod"/>
            </a:pPr>
            <a:r>
              <a:rPr lang="en-US" sz="4000" dirty="0"/>
              <a:t>What are the challenges college athletes endure in their education? </a:t>
            </a:r>
          </a:p>
          <a:p>
            <a:pPr marL="342900" indent="-342900">
              <a:buAutoNum type="arabicPeriod"/>
            </a:pPr>
            <a:r>
              <a:rPr lang="en-US" sz="4000" dirty="0"/>
              <a:t>What is happening to the athletes in case of injury?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4214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92E34719-8A20-4513-A9CB-E108A14DC24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5144" y="873199"/>
            <a:ext cx="9441711" cy="531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09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Criticisms/ Branch’s The Shame of College Sports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2000" dirty="0"/>
              <a:t>Free labor – specially for basketball and football. </a:t>
            </a:r>
          </a:p>
          <a:p>
            <a:pPr marL="514350" indent="-514350">
              <a:buAutoNum type="arabicPeriod"/>
            </a:pPr>
            <a:r>
              <a:rPr lang="en-US" sz="2000" dirty="0"/>
              <a:t>Many make millions, while students scholarships. </a:t>
            </a:r>
          </a:p>
          <a:p>
            <a:pPr marL="514350" indent="-514350">
              <a:buAutoNum type="arabicPeriod"/>
            </a:pPr>
            <a:r>
              <a:rPr lang="en-US" sz="2000" dirty="0"/>
              <a:t>A few schools make money, many others loose money. </a:t>
            </a:r>
          </a:p>
          <a:p>
            <a:pPr marL="514350" indent="-514350">
              <a:buAutoNum type="arabicPeriod"/>
            </a:pPr>
            <a:r>
              <a:rPr lang="en-US" sz="2000" dirty="0"/>
              <a:t>Student-athletes are not university employers. </a:t>
            </a:r>
          </a:p>
          <a:p>
            <a:pPr marL="514350" indent="-514350">
              <a:buAutoNum type="arabicPeriod"/>
            </a:pPr>
            <a:r>
              <a:rPr lang="en-US" sz="2000" dirty="0"/>
              <a:t>Athletes over academics</a:t>
            </a:r>
          </a:p>
          <a:p>
            <a:pPr marL="514350" indent="-514350">
              <a:buAutoNum type="arabicPeriod"/>
            </a:pPr>
            <a:r>
              <a:rPr lang="en-US" sz="2000" dirty="0"/>
              <a:t>One year renewable scholarship – depends on coaches’ opinions (1973).  </a:t>
            </a:r>
          </a:p>
          <a:p>
            <a:pPr marL="514350" indent="-514350">
              <a:buAutoNum type="arabicPeriod"/>
            </a:pPr>
            <a:r>
              <a:rPr lang="en-US" sz="2000" dirty="0"/>
              <a:t>Coaches makes million of dollars. </a:t>
            </a:r>
          </a:p>
          <a:p>
            <a:pPr marL="514350" indent="-514350">
              <a:buAutoNum type="arabicPeriod"/>
            </a:pPr>
            <a:r>
              <a:rPr lang="en-US" sz="2000" dirty="0"/>
              <a:t>Private companies control universities – TV. </a:t>
            </a:r>
          </a:p>
          <a:p>
            <a:pPr marL="514350" indent="-514350">
              <a:buAutoNum type="arabicPeriod"/>
            </a:pPr>
            <a:r>
              <a:rPr lang="en-US" sz="2000" dirty="0"/>
              <a:t>Punishments for “powerless scapegoats”.</a:t>
            </a:r>
          </a:p>
          <a:p>
            <a:pPr marL="514350" indent="-514350">
              <a:buAutoNum type="arabicPeriod"/>
            </a:pPr>
            <a:r>
              <a:rPr lang="en-US" sz="2000" dirty="0"/>
              <a:t>Punishment for those who try to </a:t>
            </a:r>
          </a:p>
          <a:p>
            <a:pPr marL="514350" indent="-514350">
              <a:buAutoNum type="arabicPeriod"/>
            </a:pPr>
            <a:r>
              <a:rPr lang="en-US" sz="2000" dirty="0"/>
              <a:t>Powerless “kids” </a:t>
            </a:r>
          </a:p>
        </p:txBody>
      </p:sp>
    </p:spTree>
    <p:extLst>
      <p:ext uri="{BB962C8B-B14F-4D97-AF65-F5344CB8AC3E}">
        <p14:creationId xmlns:p14="http://schemas.microsoft.com/office/powerpoint/2010/main" val="784901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931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Supporters</a:t>
            </a:r>
            <a:r>
              <a:rPr lang="en-US" sz="3600" dirty="0"/>
              <a:t> “No, College don’t exploit their athletes”. </a:t>
            </a:r>
            <a:br>
              <a:rPr lang="en-US" sz="3600" dirty="0"/>
            </a:br>
            <a:r>
              <a:rPr lang="en-US" sz="3600" dirty="0"/>
              <a:t>Jim Delany is commissioner of the Big Ten Conference and Andrea Williams heads the Big Sky Conference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576945"/>
            <a:ext cx="10515600" cy="3600018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Free education – scholarships!</a:t>
            </a:r>
          </a:p>
          <a:p>
            <a:pPr lvl="1"/>
            <a:r>
              <a:rPr lang="en-US" sz="4000" dirty="0"/>
              <a:t> 150,000 student-athletes sponsored in division I and II (NCAA). </a:t>
            </a:r>
          </a:p>
          <a:p>
            <a:r>
              <a:rPr lang="en-US" sz="4400" dirty="0"/>
              <a:t>Learning through sports. </a:t>
            </a:r>
          </a:p>
          <a:p>
            <a:endParaRPr lang="en-US" sz="4400" dirty="0"/>
          </a:p>
          <a:p>
            <a:pPr marL="0" indent="0">
              <a:buNone/>
            </a:pPr>
            <a:r>
              <a:rPr lang="en-US" sz="4400" dirty="0"/>
              <a:t>(But, is there any difference between  football/basketball and other sports?)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84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UCSD and Sports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Yes</a:t>
            </a:r>
          </a:p>
          <a:p>
            <a:pPr marL="0" indent="0">
              <a:buNone/>
            </a:pPr>
            <a:r>
              <a:rPr lang="en-US" dirty="0"/>
              <a:t> https://www.youtube.com/watch?v=PFKsGizVSG4</a:t>
            </a:r>
          </a:p>
          <a:p>
            <a:r>
              <a:rPr lang="en-US" dirty="0"/>
              <a:t>“extend a culture of excellence &amp; positive affect to every (…) Triton”</a:t>
            </a:r>
          </a:p>
          <a:p>
            <a:r>
              <a:rPr lang="en-US" dirty="0"/>
              <a:t>“improves UCSD’s branding”</a:t>
            </a:r>
          </a:p>
          <a:p>
            <a:r>
              <a:rPr lang="en-US" dirty="0"/>
              <a:t>“developing prestige &amp; national ratings (…) social life”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No </a:t>
            </a:r>
          </a:p>
          <a:p>
            <a:r>
              <a:rPr lang="en-US" dirty="0"/>
              <a:t>UCSD has failed to recognize its own sport clubs </a:t>
            </a:r>
          </a:p>
          <a:p>
            <a:r>
              <a:rPr lang="en-US" dirty="0"/>
              <a:t>40% of the students would need to pay almost a 1000 dollars more in fees</a:t>
            </a:r>
          </a:p>
          <a:p>
            <a:r>
              <a:rPr lang="en-US" dirty="0"/>
              <a:t>No more tuition increases!</a:t>
            </a:r>
          </a:p>
          <a:p>
            <a:r>
              <a:rPr lang="en-US" dirty="0"/>
              <a:t>This would create more unnecessary administrative positions. </a:t>
            </a:r>
          </a:p>
          <a:p>
            <a:r>
              <a:rPr lang="en-US" dirty="0"/>
              <a:t>Did you participate in this referendum? What is you opinion about moving UCSD to D1? 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949" y="365125"/>
            <a:ext cx="2895851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08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23014"/>
            <a:ext cx="10515600" cy="5453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“the chief business of the American people is business” (Coolidge – 1923-1929)</a:t>
            </a:r>
          </a:p>
          <a:p>
            <a:pPr marL="0" indent="0">
              <a:buNone/>
            </a:pPr>
            <a:r>
              <a:rPr lang="en-US" sz="6000" dirty="0"/>
              <a:t>Is ethical to deprive students to make profit on their work? </a:t>
            </a:r>
          </a:p>
        </p:txBody>
      </p:sp>
    </p:spTree>
    <p:extLst>
      <p:ext uri="{BB962C8B-B14F-4D97-AF65-F5344CB8AC3E}">
        <p14:creationId xmlns:p14="http://schemas.microsoft.com/office/powerpoint/2010/main" val="1636059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context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300" dirty="0"/>
              <a:t>- Ivy League College – 8 schools Harvard University, Yale, Princeton, Dartmouth (Calvinists), Brown (Baptists), U Penn (Methodists), Cornell</a:t>
            </a:r>
          </a:p>
          <a:p>
            <a:pPr marL="0" indent="0">
              <a:buNone/>
            </a:pPr>
            <a:r>
              <a:rPr lang="en-US" sz="4300" dirty="0"/>
              <a:t>Sports promoted those schools – </a:t>
            </a:r>
            <a:r>
              <a:rPr lang="en-US" sz="4300" dirty="0">
                <a:solidFill>
                  <a:srgbClr val="FF0000"/>
                </a:solidFill>
              </a:rPr>
              <a:t>to</a:t>
            </a:r>
            <a:r>
              <a:rPr lang="en-US" sz="4300" dirty="0"/>
              <a:t> </a:t>
            </a:r>
            <a:r>
              <a:rPr lang="en-US" sz="4300" dirty="0">
                <a:solidFill>
                  <a:srgbClr val="FF0000"/>
                </a:solidFill>
              </a:rPr>
              <a:t>attract students</a:t>
            </a:r>
            <a:r>
              <a:rPr lang="en-US" sz="4300" dirty="0"/>
              <a:t>! </a:t>
            </a:r>
          </a:p>
          <a:p>
            <a:pPr>
              <a:buFontTx/>
              <a:buChar char="-"/>
            </a:pPr>
            <a:r>
              <a:rPr lang="en-US" sz="4300" dirty="0"/>
              <a:t>1862 Morrill Land Grant – using federal land to build agricultural schools. </a:t>
            </a:r>
          </a:p>
          <a:p>
            <a:pPr marL="0" indent="0">
              <a:buNone/>
            </a:pPr>
            <a:r>
              <a:rPr lang="en-US" sz="4300" dirty="0"/>
              <a:t>Now, more schools to compete for students!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159" y="311150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12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Teddy Roosevelt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3797"/>
            <a:ext cx="10515600" cy="4773166"/>
          </a:xfrm>
        </p:spPr>
        <p:txBody>
          <a:bodyPr>
            <a:noAutofit/>
          </a:bodyPr>
          <a:lstStyle/>
          <a:p>
            <a:r>
              <a:rPr lang="en-US" sz="4000" dirty="0"/>
              <a:t>1905 18 deaths and 100 injured playing college football</a:t>
            </a:r>
          </a:p>
          <a:p>
            <a:r>
              <a:rPr lang="en-US" sz="4000" dirty="0"/>
              <a:t>National Collegiate Athletic Association (1920)</a:t>
            </a:r>
          </a:p>
          <a:p>
            <a:r>
              <a:rPr lang="en-US" sz="4000" dirty="0"/>
              <a:t>G.I Bill (1944)</a:t>
            </a:r>
          </a:p>
          <a:p>
            <a:r>
              <a:rPr lang="en-US" sz="4000" dirty="0"/>
              <a:t>1960s segregation ended – recruiting black athletes.</a:t>
            </a:r>
          </a:p>
          <a:p>
            <a:r>
              <a:rPr lang="en-US" sz="4000" dirty="0"/>
              <a:t>TV increased revenues </a:t>
            </a:r>
          </a:p>
          <a:p>
            <a:r>
              <a:rPr lang="en-US" sz="4000" dirty="0"/>
              <a:t>March Madness 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755" y="3790380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08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C9B6-6507-4F22-BCC1-F9916D35F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exercise/ The Shame of College Sports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E3560-E058-4350-A9B2-831D2A31B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</a:p>
        </p:txBody>
      </p:sp>
    </p:spTree>
    <p:extLst>
      <p:ext uri="{BB962C8B-B14F-4D97-AF65-F5344CB8AC3E}">
        <p14:creationId xmlns:p14="http://schemas.microsoft.com/office/powerpoint/2010/main" val="1984926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Each group needs to write two FORMAL statements, based on concepts from </a:t>
            </a:r>
            <a:r>
              <a:rPr lang="en-US" dirty="0" err="1"/>
              <a:t>Lanter</a:t>
            </a:r>
            <a:r>
              <a:rPr lang="en-US" dirty="0"/>
              <a:t> and Hawkins’ article (Black Male Bodies and Intercollegiate Athletics, Academic Welfare of College Athletes, Educational Opportunities of College Athletes)  </a:t>
            </a:r>
          </a:p>
          <a:p>
            <a:pPr marL="0" indent="0">
              <a:buNone/>
            </a:pPr>
            <a:endParaRPr lang="en-US" dirty="0"/>
          </a:p>
          <a:p>
            <a:pPr marL="617220" lvl="1" indent="-342900">
              <a:buAutoNum type="arabicPeriod"/>
            </a:pPr>
            <a:r>
              <a:rPr lang="en-US" dirty="0"/>
              <a:t>supporting the UCSD moved into NCAA D1 (provide three reasons)</a:t>
            </a:r>
          </a:p>
          <a:p>
            <a:pPr marL="617220" lvl="1" indent="-342900">
              <a:buAutoNum type="arabicPeriod"/>
            </a:pPr>
            <a:r>
              <a:rPr lang="en-US" dirty="0"/>
              <a:t>rejecting the UCSD’s moved (provide three reasons)</a:t>
            </a:r>
          </a:p>
          <a:p>
            <a:pPr marL="617220" lvl="1" indent="-342900">
              <a:buAutoNum type="arabicPeriod"/>
            </a:pPr>
            <a:r>
              <a:rPr lang="en-US" dirty="0"/>
              <a:t>Find EVIDENCE  that support your claims from external sources (legitimate academic or journalist sources). </a:t>
            </a:r>
          </a:p>
          <a:p>
            <a:pPr marL="617220" lvl="1" indent="-342900">
              <a:buAutoNum type="arabicPeriod"/>
            </a:pPr>
            <a:r>
              <a:rPr lang="en-US" dirty="0"/>
              <a:t>Each group pick one of these arguments and read it to the class. Be ready to defend your position. 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44665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736</Words>
  <Application>Microsoft Office PowerPoint</Application>
  <PresentationFormat>Widescreen</PresentationFormat>
  <Paragraphs>96</Paragraphs>
  <Slides>20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Class 7 </vt:lpstr>
      <vt:lpstr>Sports and race </vt:lpstr>
      <vt:lpstr>Why did pools became segregated since the 1930s? </vt:lpstr>
      <vt:lpstr>Public pools became desegregated after 1950s, but…   </vt:lpstr>
      <vt:lpstr>To segregation - 1964 </vt:lpstr>
      <vt:lpstr>Black women, chlorine and pools</vt:lpstr>
      <vt:lpstr>Simone Manuel!!</vt:lpstr>
      <vt:lpstr>Swim lessons help minority children break cycle. </vt:lpstr>
      <vt:lpstr>PowerPoint Presentation</vt:lpstr>
      <vt:lpstr>College sports in USA</vt:lpstr>
      <vt:lpstr>John Oliver’s Video </vt:lpstr>
      <vt:lpstr>PowerPoint Presentation</vt:lpstr>
      <vt:lpstr>Criticisms/ Branch’s The Shame of College Sports</vt:lpstr>
      <vt:lpstr>Supporters “No, College don’t exploit their athletes”.  Jim Delany is commissioner of the Big Ten Conference and Andrea Williams heads the Big Sky Conference </vt:lpstr>
      <vt:lpstr>UCSD and Sports </vt:lpstr>
      <vt:lpstr>PowerPoint Presentation</vt:lpstr>
      <vt:lpstr>Historical context </vt:lpstr>
      <vt:lpstr>Teddy Roosevelt </vt:lpstr>
      <vt:lpstr>Class exercise/ The Shame of College Sports  </vt:lpstr>
      <vt:lpstr>Class Exercise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7 </dc:title>
  <dc:creator>dieguiho cortes</dc:creator>
  <cp:lastModifiedBy>dieguiho cortes</cp:lastModifiedBy>
  <cp:revision>18</cp:revision>
  <dcterms:created xsi:type="dcterms:W3CDTF">2019-08-23T23:37:10Z</dcterms:created>
  <dcterms:modified xsi:type="dcterms:W3CDTF">2019-08-27T08:25:44Z</dcterms:modified>
</cp:coreProperties>
</file>